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88" r:id="rId5"/>
    <p:sldId id="265" r:id="rId6"/>
    <p:sldId id="260" r:id="rId7"/>
    <p:sldId id="283" r:id="rId8"/>
    <p:sldId id="284" r:id="rId9"/>
    <p:sldId id="261" r:id="rId10"/>
    <p:sldId id="285" r:id="rId11"/>
    <p:sldId id="303" r:id="rId12"/>
    <p:sldId id="304" r:id="rId13"/>
    <p:sldId id="305" r:id="rId14"/>
    <p:sldId id="289" r:id="rId15"/>
    <p:sldId id="290" r:id="rId16"/>
    <p:sldId id="291" r:id="rId17"/>
    <p:sldId id="292" r:id="rId18"/>
    <p:sldId id="293" r:id="rId19"/>
    <p:sldId id="294" r:id="rId20"/>
    <p:sldId id="308" r:id="rId21"/>
    <p:sldId id="309" r:id="rId22"/>
    <p:sldId id="296" r:id="rId23"/>
    <p:sldId id="297" r:id="rId24"/>
    <p:sldId id="266" r:id="rId25"/>
    <p:sldId id="298" r:id="rId26"/>
    <p:sldId id="299" r:id="rId27"/>
    <p:sldId id="310" r:id="rId28"/>
    <p:sldId id="300" r:id="rId29"/>
    <p:sldId id="301" r:id="rId30"/>
    <p:sldId id="280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786D"/>
    <a:srgbClr val="A2CA77"/>
    <a:srgbClr val="648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9395" autoAdjust="0"/>
  </p:normalViewPr>
  <p:slideViewPr>
    <p:cSldViewPr snapToGrid="0">
      <p:cViewPr varScale="1">
        <p:scale>
          <a:sx n="67" d="100"/>
          <a:sy n="67" d="100"/>
        </p:scale>
        <p:origin x="51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亮亮图文旗舰店</a:t>
            </a:r>
            <a:r>
              <a:rPr lang="en-US" altLang="zh-CN"/>
              <a:t>https://liangliangtuwen.tmall.com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F16CF-168A-4B81-88AA-3095F69A54E7}" type="datetimeFigureOut">
              <a:rPr lang="zh-CN" altLang="en-US" smtClean="0"/>
              <a:pPr/>
              <a:t>2021/12/30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145C2-F018-45D5-8443-74502E4219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48" y="255269"/>
            <a:ext cx="374542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529802" y="2150067"/>
            <a:ext cx="6378522" cy="1749822"/>
            <a:chOff x="4722813" y="2270848"/>
            <a:chExt cx="4805277" cy="1749822"/>
          </a:xfrm>
        </p:grpSpPr>
        <p:sp>
          <p:nvSpPr>
            <p:cNvPr id="8" name="文本框 7"/>
            <p:cNvSpPr txBox="1"/>
            <p:nvPr/>
          </p:nvSpPr>
          <p:spPr>
            <a:xfrm>
              <a:off x="4722813" y="2270848"/>
              <a:ext cx="480527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强化学习大作业课堂展示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848225" y="3547342"/>
              <a:ext cx="3278014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4848148" y="3651338"/>
              <a:ext cx="3505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小组成员：彭兴宇 倪云昊 张必浪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5" y="731156"/>
            <a:ext cx="2739470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50000"/>
              </a:lnSpc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R</a:t>
            </a:r>
            <a:r>
              <a:rPr lang="zh-CN" altLang="zh-CN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eplay </a:t>
            </a:r>
            <a:r>
              <a:rPr lang="en-US" altLang="zh-CN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B</a:t>
            </a:r>
            <a:r>
              <a:rPr lang="zh-CN" altLang="zh-CN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uffer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7E14EB-F082-45A4-8563-F3494E09F0C5}"/>
              </a:ext>
            </a:extLst>
          </p:cNvPr>
          <p:cNvSpPr txBox="1"/>
          <p:nvPr/>
        </p:nvSpPr>
        <p:spPr>
          <a:xfrm>
            <a:off x="749277" y="1459806"/>
            <a:ext cx="103187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作用：随机打乱训练样本的数据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记忆池大小：</a:t>
            </a:r>
            <a:r>
              <a:rPr lang="en-US" altLang="zh-CN" sz="2800" dirty="0"/>
              <a:t>500000</a:t>
            </a:r>
            <a:r>
              <a:rPr lang="zh-CN" altLang="en-US" sz="2800" dirty="0"/>
              <a:t>个样本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激活：当包含的样本数超过</a:t>
            </a:r>
            <a:r>
              <a:rPr lang="en-US" altLang="zh-CN" sz="2800" dirty="0"/>
              <a:t>50</a:t>
            </a:r>
            <a:r>
              <a:rPr lang="zh-CN" altLang="en-US" sz="2800" dirty="0"/>
              <a:t>时即开始训练（我们训练的一个批次为</a:t>
            </a:r>
            <a:r>
              <a:rPr lang="en-US" altLang="zh-CN" sz="2800" dirty="0"/>
              <a:t>32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更新：充满后，会丢掉最早的样本，以给新采到的样本腾出空间</a:t>
            </a:r>
          </a:p>
        </p:txBody>
      </p:sp>
    </p:spTree>
    <p:extLst>
      <p:ext uri="{BB962C8B-B14F-4D97-AF65-F5344CB8AC3E}">
        <p14:creationId xmlns:p14="http://schemas.microsoft.com/office/powerpoint/2010/main" val="126949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4" y="731156"/>
            <a:ext cx="2548971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F</a:t>
            </a:r>
            <a:r>
              <a:rPr lang="zh-CN" altLang="zh-CN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ixed </a:t>
            </a:r>
            <a:r>
              <a:rPr lang="en-US" altLang="zh-CN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T</a:t>
            </a:r>
            <a:r>
              <a:rPr lang="zh-CN" altLang="zh-CN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arget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1EF17-44B8-4E06-9DD6-9E20E368D27F}"/>
              </a:ext>
            </a:extLst>
          </p:cNvPr>
          <p:cNvSpPr txBox="1"/>
          <p:nvPr/>
        </p:nvSpPr>
        <p:spPr>
          <a:xfrm>
            <a:off x="756204" y="1703959"/>
            <a:ext cx="101917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问题：一轮换一次目标得到的解会很差</a:t>
            </a: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解法：延长目标更新的周期</a:t>
            </a: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作用：一定轮次内朝着同一目标优化</a:t>
            </a: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更新周期：每</a:t>
            </a:r>
            <a:r>
              <a:rPr lang="en-US" altLang="zh-CN" sz="2800" dirty="0"/>
              <a:t>100</a:t>
            </a:r>
            <a:r>
              <a:rPr lang="zh-CN" altLang="en-US" sz="2800" dirty="0"/>
              <a:t>轮更新一次</a:t>
            </a:r>
          </a:p>
        </p:txBody>
      </p:sp>
    </p:spTree>
    <p:extLst>
      <p:ext uri="{BB962C8B-B14F-4D97-AF65-F5344CB8AC3E}">
        <p14:creationId xmlns:p14="http://schemas.microsoft.com/office/powerpoint/2010/main" val="271995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4" y="731156"/>
            <a:ext cx="2548971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No Back!!!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1EF17-44B8-4E06-9DD6-9E20E368D27F}"/>
              </a:ext>
            </a:extLst>
          </p:cNvPr>
          <p:cNvSpPr txBox="1"/>
          <p:nvPr/>
        </p:nvSpPr>
        <p:spPr>
          <a:xfrm>
            <a:off x="756204" y="1703959"/>
            <a:ext cx="101917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问题：反复横跳</a:t>
            </a: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方案：不要回头！！！</a:t>
            </a: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记录已走路径：</a:t>
            </a: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相对人物坐标？（</a:t>
            </a:r>
            <a:r>
              <a:rPr lang="en-US" altLang="zh-CN" sz="2800" dirty="0"/>
              <a:t>×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相对终点坐标？（ √ ）</a:t>
            </a:r>
            <a:endParaRPr lang="zh-CN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7282C5-8FCE-49B4-97A6-E46C0F423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563116"/>
            <a:ext cx="41148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97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4" y="731156"/>
            <a:ext cx="2548971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No Back!!!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11EF17-44B8-4E06-9DD6-9E20E368D27F}"/>
              </a:ext>
            </a:extLst>
          </p:cNvPr>
          <p:cNvSpPr txBox="1"/>
          <p:nvPr/>
        </p:nvSpPr>
        <p:spPr>
          <a:xfrm>
            <a:off x="756204" y="1703959"/>
            <a:ext cx="10191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新问题：代码与动画不同步</a:t>
            </a: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方案：添加</a:t>
            </a:r>
            <a:r>
              <a:rPr lang="en-US" altLang="zh-CN" sz="2800" dirty="0" err="1"/>
              <a:t>time.sleep</a:t>
            </a:r>
            <a:r>
              <a:rPr lang="en-US" altLang="zh-CN" sz="2800" dirty="0"/>
              <a:t>()</a:t>
            </a:r>
            <a:r>
              <a:rPr lang="zh-CN" altLang="en-US" sz="2800" dirty="0"/>
              <a:t>指令</a:t>
            </a: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走到死胡同怎么办：</a:t>
            </a:r>
            <a:endParaRPr lang="en-US" altLang="zh-CN" sz="2800" dirty="0"/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/>
              <a:t>若连续</a:t>
            </a:r>
            <a:r>
              <a:rPr lang="en-US" altLang="zh-CN" sz="2800" dirty="0"/>
              <a:t>10</a:t>
            </a:r>
            <a:r>
              <a:rPr lang="zh-CN" altLang="en-US" sz="2800" dirty="0"/>
              <a:t>次位置不变，则清空记录已走路径的数组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3683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4" y="731156"/>
            <a:ext cx="986871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  <a:sym typeface="Arial" panose="020B0604020202020204" pitchFamily="34" charset="0"/>
              </a:rPr>
              <a:t>训练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A49651-5DC5-44B8-BB41-918C58FFB067}"/>
                  </a:ext>
                </a:extLst>
              </p:cNvPr>
              <p:cNvSpPr txBox="1"/>
              <p:nvPr/>
            </p:nvSpPr>
            <p:spPr>
              <a:xfrm>
                <a:off x="756204" y="1685925"/>
                <a:ext cx="10407096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400" dirty="0"/>
                  <a:t>总</a:t>
                </a:r>
                <a:r>
                  <a:rPr lang="zh-CN" altLang="en-US" sz="2400" i="0" dirty="0">
                    <a:latin typeface="+mj-lt"/>
                  </a:rPr>
                  <a:t>地图数：</a:t>
                </a:r>
                <a14:m>
                  <m:oMath xmlns:m="http://schemas.openxmlformats.org/officeDocument/2006/math">
                    <m:r>
                      <a:rPr lang="zh-CN" altLang="zh-CN" sz="2400" i="1" dirty="0" smtClean="0">
                        <a:latin typeface="Cambria Math" panose="02040503050406030204" pitchFamily="18" charset="0"/>
                      </a:rPr>
                      <m:t>160</m:t>
                    </m:r>
                  </m:oMath>
                </a14:m>
                <a:endParaRPr lang="en-US" altLang="zh-CN" sz="2400" dirty="0"/>
              </a:p>
              <a:p>
                <a: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zh-CN" sz="2400" dirty="0"/>
              </a:p>
              <a:p>
                <a: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400" dirty="0"/>
                  <a:t>训练：</a:t>
                </a:r>
                <a:r>
                  <a:rPr lang="zh-CN" altLang="zh-CN" sz="2400" dirty="0"/>
                  <a:t> </a:t>
                </a:r>
                <a14:m>
                  <m:oMath xmlns:m="http://schemas.openxmlformats.org/officeDocument/2006/math">
                    <m:r>
                      <a:rPr lang="zh-CN" altLang="zh-CN" sz="2400" i="1" dirty="0" smtClean="0"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zh-CN" altLang="zh-CN" sz="2400" dirty="0"/>
                  <a:t>局</a:t>
                </a:r>
                <a:endParaRPr lang="en-US" altLang="zh-CN" sz="2400" dirty="0"/>
              </a:p>
              <a:p>
                <a: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400" dirty="0"/>
                  <a:t>每次随机抽取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400" dirty="0"/>
                  <a:t>张训练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zh-CN" altLang="en-US" sz="2400" dirty="0"/>
                  <a:t>局，共抽取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zh-CN" altLang="en-US" sz="2400" dirty="0"/>
                  <a:t>次</a:t>
                </a:r>
                <a:endParaRPr lang="en-US" altLang="zh-CN" sz="2400" dirty="0"/>
              </a:p>
              <a:p>
                <a: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zh-CN" altLang="zh-CN" sz="2400" dirty="0"/>
              </a:p>
              <a:p>
                <a: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zh-CN" sz="2400" dirty="0"/>
                  <a:t>事实上</a:t>
                </a:r>
                <a:r>
                  <a:rPr lang="zh-CN" altLang="en-US" sz="2400" dirty="0"/>
                  <a:t>最多有</a:t>
                </a:r>
                <a14:m>
                  <m:oMath xmlns:m="http://schemas.openxmlformats.org/officeDocument/2006/math">
                    <m:r>
                      <a:rPr lang="zh-CN" altLang="zh-CN" sz="2400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zh-CN" altLang="zh-CN" sz="2400" dirty="0"/>
                  <a:t>张图被用于训练。</a:t>
                </a:r>
                <a:endParaRPr lang="en-US" altLang="zh-CN" sz="2400" dirty="0"/>
              </a:p>
              <a:p>
                <a: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zh-CN" altLang="zh-CN" sz="2400" dirty="0"/>
              </a:p>
              <a:p>
                <a: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lang="zh-CN" altLang="zh-CN" sz="24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zh-CN" altLang="en-US" sz="2400" dirty="0"/>
                  <a:t>设置：</a:t>
                </a:r>
                <a:r>
                  <a:rPr lang="zh-CN" altLang="zh-CN" sz="2400" dirty="0"/>
                  <a:t>从</a:t>
                </a:r>
                <a14:m>
                  <m:oMath xmlns:m="http://schemas.openxmlformats.org/officeDocument/2006/math">
                    <m:r>
                      <a:rPr lang="zh-CN" altLang="zh-CN" sz="24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zh-CN" sz="2400" dirty="0"/>
                  <a:t>逐渐降至</a:t>
                </a:r>
                <a14:m>
                  <m:oMath xmlns:m="http://schemas.openxmlformats.org/officeDocument/2006/math">
                    <m:r>
                      <a:rPr lang="zh-CN" altLang="zh-CN" sz="2400" i="1" dirty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zh-CN" altLang="zh-CN" sz="2400" dirty="0"/>
                  <a:t>。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A49651-5DC5-44B8-BB41-918C58FFB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4" y="1685925"/>
                <a:ext cx="10407096" cy="3046988"/>
              </a:xfrm>
              <a:prstGeom prst="rect">
                <a:avLst/>
              </a:prstGeom>
              <a:blipFill>
                <a:blip r:embed="rId2"/>
                <a:stretch>
                  <a:fillRect l="-879" t="-2405" b="-30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67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4" y="731156"/>
            <a:ext cx="939246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 fontAlgn="base">
              <a:lnSpc>
                <a:spcPct val="120000"/>
              </a:lnSpc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  <a:sym typeface="Arial" panose="020B0604020202020204" pitchFamily="34" charset="0"/>
              </a:rPr>
              <a:t>测试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A49651-5DC5-44B8-BB41-918C58FFB067}"/>
              </a:ext>
            </a:extLst>
          </p:cNvPr>
          <p:cNvSpPr txBox="1"/>
          <p:nvPr/>
        </p:nvSpPr>
        <p:spPr>
          <a:xfrm>
            <a:off x="756204" y="1685925"/>
            <a:ext cx="104070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成功：</a:t>
            </a:r>
            <a:r>
              <a:rPr lang="en-US" altLang="zh-CN" sz="2400" dirty="0"/>
              <a:t>138/160</a:t>
            </a:r>
          </a:p>
          <a:p>
            <a:r>
              <a:rPr lang="zh-CN" altLang="en-US" sz="2400" dirty="0"/>
              <a:t>模型的泛化能力：</a:t>
            </a:r>
            <a:r>
              <a:rPr lang="en-US" altLang="zh-CN" sz="2400" dirty="0"/>
              <a:t>get</a:t>
            </a:r>
            <a:r>
              <a:rPr lang="zh-CN" altLang="en-US" sz="2400" dirty="0"/>
              <a:t>（√）</a:t>
            </a:r>
            <a:r>
              <a:rPr lang="en-US" altLang="zh-CN" sz="2400" dirty="0"/>
              <a:t>——</a:t>
            </a:r>
            <a:r>
              <a:rPr lang="zh-CN" altLang="en-US" sz="2400" dirty="0"/>
              <a:t>只有</a:t>
            </a:r>
            <a:r>
              <a:rPr lang="en-US" altLang="zh-CN" sz="2400" dirty="0"/>
              <a:t>100</a:t>
            </a:r>
            <a:r>
              <a:rPr lang="zh-CN" altLang="en-US" sz="2400" dirty="0"/>
              <a:t>张用于训练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测试过程录制了视频，链接在此：</a:t>
            </a:r>
            <a:r>
              <a:rPr lang="en-US" altLang="zh-CN" sz="2400" dirty="0"/>
              <a:t>https://www.bilibili.com/video/BV1ES4y1R7HX</a:t>
            </a:r>
          </a:p>
          <a:p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06B9AE-A48C-40A6-9570-6D51A7000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4" y="1586718"/>
            <a:ext cx="6520991" cy="28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6" r="30887"/>
          <a:stretch>
            <a:fillRect/>
          </a:stretch>
        </p:blipFill>
        <p:spPr>
          <a:xfrm>
            <a:off x="9242531" y="255270"/>
            <a:ext cx="2675841" cy="32329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9" r="30702" b="903"/>
          <a:stretch>
            <a:fillRect/>
          </a:stretch>
        </p:blipFill>
        <p:spPr>
          <a:xfrm rot="-5400000">
            <a:off x="588399" y="-73358"/>
            <a:ext cx="3519892" cy="41771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38867" y="2685973"/>
            <a:ext cx="391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ct val="0"/>
              </a:spcBef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俄罗斯方块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264650" y="3458174"/>
            <a:ext cx="36627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12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9" r="30702" b="903"/>
          <a:stretch>
            <a:fillRect/>
          </a:stretch>
        </p:blipFill>
        <p:spPr>
          <a:xfrm rot="-5400000">
            <a:off x="588399" y="-73358"/>
            <a:ext cx="3519892" cy="4177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451" y="2836004"/>
            <a:ext cx="4107221" cy="3429329"/>
          </a:xfrm>
          <a:prstGeom prst="rect">
            <a:avLst/>
          </a:prstGeom>
        </p:spPr>
      </p:pic>
      <p:sp>
        <p:nvSpPr>
          <p:cNvPr id="6" name="文本框 128"/>
          <p:cNvSpPr txBox="1">
            <a:spLocks noChangeArrowheads="1"/>
          </p:cNvSpPr>
          <p:nvPr/>
        </p:nvSpPr>
        <p:spPr bwMode="auto">
          <a:xfrm>
            <a:off x="4716463" y="2836004"/>
            <a:ext cx="283580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游戏介绍</a:t>
            </a:r>
          </a:p>
        </p:txBody>
      </p:sp>
      <p:sp>
        <p:nvSpPr>
          <p:cNvPr id="7" name="文本框 129"/>
          <p:cNvSpPr txBox="1">
            <a:spLocks noChangeArrowheads="1"/>
          </p:cNvSpPr>
          <p:nvPr/>
        </p:nvSpPr>
        <p:spPr bwMode="auto">
          <a:xfrm>
            <a:off x="3022248" y="2836005"/>
            <a:ext cx="1595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V="1">
            <a:off x="4391555" y="2929668"/>
            <a:ext cx="130175" cy="3317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27"/>
          <p:cNvSpPr txBox="1">
            <a:spLocks noChangeArrowheads="1"/>
          </p:cNvSpPr>
          <p:nvPr/>
        </p:nvSpPr>
        <p:spPr bwMode="auto">
          <a:xfrm>
            <a:off x="4716463" y="3626579"/>
            <a:ext cx="283580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训练模型</a:t>
            </a:r>
          </a:p>
        </p:txBody>
      </p:sp>
      <p:sp>
        <p:nvSpPr>
          <p:cNvPr id="10" name="文本框 130"/>
          <p:cNvSpPr txBox="1">
            <a:spLocks noChangeArrowheads="1"/>
          </p:cNvSpPr>
          <p:nvPr/>
        </p:nvSpPr>
        <p:spPr bwMode="auto">
          <a:xfrm>
            <a:off x="3022248" y="3583717"/>
            <a:ext cx="1595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4391555" y="3688493"/>
            <a:ext cx="130175" cy="3317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26"/>
          <p:cNvSpPr txBox="1">
            <a:spLocks noChangeArrowheads="1"/>
          </p:cNvSpPr>
          <p:nvPr/>
        </p:nvSpPr>
        <p:spPr bwMode="auto">
          <a:xfrm>
            <a:off x="4716463" y="4371117"/>
            <a:ext cx="283580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启发式算法</a:t>
            </a:r>
          </a:p>
        </p:txBody>
      </p:sp>
      <p:sp>
        <p:nvSpPr>
          <p:cNvPr id="13" name="文本框 131"/>
          <p:cNvSpPr txBox="1">
            <a:spLocks noChangeArrowheads="1"/>
          </p:cNvSpPr>
          <p:nvPr/>
        </p:nvSpPr>
        <p:spPr bwMode="auto">
          <a:xfrm>
            <a:off x="3022248" y="4328255"/>
            <a:ext cx="1595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 flipV="1">
            <a:off x="4391555" y="4445729"/>
            <a:ext cx="130175" cy="33178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25"/>
          <p:cNvSpPr txBox="1">
            <a:spLocks noChangeArrowheads="1"/>
          </p:cNvSpPr>
          <p:nvPr/>
        </p:nvSpPr>
        <p:spPr bwMode="auto">
          <a:xfrm>
            <a:off x="4716463" y="5117242"/>
            <a:ext cx="283580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结果对比</a:t>
            </a:r>
          </a:p>
        </p:txBody>
      </p:sp>
      <p:sp>
        <p:nvSpPr>
          <p:cNvPr id="16" name="文本框 132"/>
          <p:cNvSpPr txBox="1">
            <a:spLocks noChangeArrowheads="1"/>
          </p:cNvSpPr>
          <p:nvPr/>
        </p:nvSpPr>
        <p:spPr bwMode="auto">
          <a:xfrm>
            <a:off x="3022248" y="5074380"/>
            <a:ext cx="1595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 flipV="1">
            <a:off x="4391555" y="5204554"/>
            <a:ext cx="130175" cy="33178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"/>
          <p:cNvSpPr txBox="1"/>
          <p:nvPr/>
        </p:nvSpPr>
        <p:spPr>
          <a:xfrm>
            <a:off x="5825627" y="1191694"/>
            <a:ext cx="3004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latin typeface="幼圆" panose="02010509060101010101" pitchFamily="49" charset="-122"/>
                <a:ea typeface="幼圆" panose="02010509060101010101" pitchFamily="49" charset="-122"/>
              </a:rPr>
              <a:t>俄罗斯方块</a:t>
            </a:r>
          </a:p>
        </p:txBody>
      </p:sp>
    </p:spTree>
    <p:extLst>
      <p:ext uri="{BB962C8B-B14F-4D97-AF65-F5344CB8AC3E}">
        <p14:creationId xmlns:p14="http://schemas.microsoft.com/office/powerpoint/2010/main" val="3560698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CA4E9460-087C-4BC5-BA1A-5AA42B03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05" y="731156"/>
            <a:ext cx="2206070" cy="6254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游戏介绍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3761B3-9699-4431-92E6-164425674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5" y="1832518"/>
            <a:ext cx="10604054" cy="21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6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标题 13">
                <a:extLst>
                  <a:ext uri="{FF2B5EF4-FFF2-40B4-BE49-F238E27FC236}">
                    <a16:creationId xmlns:a16="http://schemas.microsoft.com/office/drawing/2014/main" id="{275792DF-1F1D-4183-A12D-1C89E5A5C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04" y="731156"/>
                <a:ext cx="4358721" cy="6254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  <a:defRPr/>
                </a:pPr>
                <a:r>
                  <a:rPr lang="zh-CN" altLang="en-US" sz="2800" b="1" dirty="0">
                    <a:solidFill>
                      <a:srgbClr val="49786D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训练模型：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49786D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𝑸</m:t>
                    </m:r>
                    <m:r>
                      <a:rPr lang="en-US" altLang="zh-CN" sz="2800" b="1" i="1" dirty="0" smtClean="0">
                        <a:solidFill>
                          <a:srgbClr val="49786D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−</m:t>
                    </m:r>
                    <m:r>
                      <a:rPr lang="en-US" altLang="zh-CN" sz="2800" b="1" i="1" dirty="0" smtClean="0">
                        <a:solidFill>
                          <a:srgbClr val="49786D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𝑳𝒆𝒂𝒓𝒏𝒊𝒏𝒈</m:t>
                    </m:r>
                  </m:oMath>
                </a14:m>
                <a:endParaRPr lang="zh-CN" altLang="en-US" sz="2800" b="1" dirty="0">
                  <a:solidFill>
                    <a:srgbClr val="49786D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2" name="标题 13">
                <a:extLst>
                  <a:ext uri="{FF2B5EF4-FFF2-40B4-BE49-F238E27FC236}">
                    <a16:creationId xmlns:a16="http://schemas.microsoft.com/office/drawing/2014/main" id="{275792DF-1F1D-4183-A12D-1C89E5A5C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4" y="731156"/>
                <a:ext cx="4358721" cy="625475"/>
              </a:xfrm>
              <a:prstGeom prst="rect">
                <a:avLst/>
              </a:prstGeom>
              <a:blipFill>
                <a:blip r:embed="rId2"/>
                <a:stretch>
                  <a:fillRect l="-2797"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6BD4224-C359-4498-9B41-CFA156736B89}"/>
                  </a:ext>
                </a:extLst>
              </p:cNvPr>
              <p:cNvSpPr txBox="1"/>
              <p:nvPr/>
            </p:nvSpPr>
            <p:spPr>
              <a:xfrm>
                <a:off x="839314" y="1452945"/>
                <a:ext cx="8646560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sz="28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pt-BR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pt-BR" altLang="zh-CN" sz="280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pt-BR" altLang="zh-CN" sz="28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BR" altLang="zh-CN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zh-CN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altLang="zh-CN" sz="2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altLang="zh-CN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altLang="zh-CN" sz="28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pt-BR" altLang="zh-CN" sz="28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pt-BR" altLang="zh-CN" sz="28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BR" altLang="zh-CN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altLang="zh-CN" sz="28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altLang="zh-CN" sz="280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BR" altLang="zh-CN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6BD4224-C359-4498-9B41-CFA15673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14" y="1452945"/>
                <a:ext cx="8646560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DC1FABC-5E87-4DBB-AB8F-5AE9509A0214}"/>
                  </a:ext>
                </a:extLst>
              </p:cNvPr>
              <p:cNvSpPr txBox="1"/>
              <p:nvPr/>
            </p:nvSpPr>
            <p:spPr>
              <a:xfrm>
                <a:off x="893566" y="2205272"/>
                <a:ext cx="787895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400" dirty="0"/>
              </a:p>
              <a:p>
                <a:r>
                  <a:rPr lang="zh-CN" altLang="en-US" sz="2400" dirty="0"/>
                  <a:t>特征处理：只关注最上面两层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作用：减少状态数，从而能以表格形式储存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状态数：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r>
                  <a:rPr lang="zh-CN" altLang="en-US" sz="2400" dirty="0"/>
                  <a:t>（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400" dirty="0"/>
                  <a:t>排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zh-CN" altLang="en-US" sz="2400" dirty="0"/>
                  <a:t>列）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表格大小：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1024×1024</m:t>
                    </m:r>
                  </m:oMath>
                </a14:m>
                <a:r>
                  <a:rPr lang="zh-CN" altLang="en-US" sz="2400" dirty="0"/>
                  <a:t>（可行！）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DC1FABC-5E87-4DBB-AB8F-5AE9509A0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6" y="2205272"/>
                <a:ext cx="7878959" cy="3046988"/>
              </a:xfrm>
              <a:prstGeom prst="rect">
                <a:avLst/>
              </a:prstGeom>
              <a:blipFill>
                <a:blip r:embed="rId4"/>
                <a:stretch>
                  <a:fillRect l="-1238" b="-2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85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9" r="30702" b="903"/>
          <a:stretch>
            <a:fillRect/>
          </a:stretch>
        </p:blipFill>
        <p:spPr>
          <a:xfrm rot="-5400000">
            <a:off x="588399" y="-73358"/>
            <a:ext cx="3519892" cy="4177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451" y="2836004"/>
            <a:ext cx="4107221" cy="3429329"/>
          </a:xfrm>
          <a:prstGeom prst="rect">
            <a:avLst/>
          </a:prstGeom>
        </p:spPr>
      </p:pic>
      <p:sp>
        <p:nvSpPr>
          <p:cNvPr id="6" name="文本框 128"/>
          <p:cNvSpPr txBox="1">
            <a:spLocks noChangeArrowheads="1"/>
          </p:cNvSpPr>
          <p:nvPr/>
        </p:nvSpPr>
        <p:spPr bwMode="auto">
          <a:xfrm>
            <a:off x="4716463" y="2836004"/>
            <a:ext cx="283580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逃生游戏</a:t>
            </a:r>
          </a:p>
        </p:txBody>
      </p:sp>
      <p:sp>
        <p:nvSpPr>
          <p:cNvPr id="7" name="文本框 129"/>
          <p:cNvSpPr txBox="1">
            <a:spLocks noChangeArrowheads="1"/>
          </p:cNvSpPr>
          <p:nvPr/>
        </p:nvSpPr>
        <p:spPr bwMode="auto">
          <a:xfrm>
            <a:off x="3022248" y="2836005"/>
            <a:ext cx="1595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V="1">
            <a:off x="4391555" y="2929668"/>
            <a:ext cx="130175" cy="3317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26"/>
          <p:cNvSpPr txBox="1">
            <a:spLocks noChangeArrowheads="1"/>
          </p:cNvSpPr>
          <p:nvPr/>
        </p:nvSpPr>
        <p:spPr bwMode="auto">
          <a:xfrm>
            <a:off x="4713438" y="4871452"/>
            <a:ext cx="283580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总结与反思</a:t>
            </a:r>
          </a:p>
        </p:txBody>
      </p:sp>
      <p:sp>
        <p:nvSpPr>
          <p:cNvPr id="13" name="文本框 131"/>
          <p:cNvSpPr txBox="1">
            <a:spLocks noChangeArrowheads="1"/>
          </p:cNvSpPr>
          <p:nvPr/>
        </p:nvSpPr>
        <p:spPr bwMode="auto">
          <a:xfrm>
            <a:off x="3019223" y="4828590"/>
            <a:ext cx="1595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 flipV="1">
            <a:off x="4388530" y="4946064"/>
            <a:ext cx="130175" cy="33178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825627" y="1191694"/>
            <a:ext cx="2590811" cy="707886"/>
            <a:chOff x="486669" y="1285026"/>
            <a:chExt cx="2590811" cy="707886"/>
          </a:xfrm>
        </p:grpSpPr>
        <p:sp>
          <p:nvSpPr>
            <p:cNvPr id="19" name="文本框 4"/>
            <p:cNvSpPr txBox="1"/>
            <p:nvPr/>
          </p:nvSpPr>
          <p:spPr>
            <a:xfrm>
              <a:off x="486669" y="1285026"/>
              <a:ext cx="1368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b="1" dirty="0">
                  <a:latin typeface="幼圆" panose="02010509060101010101" pitchFamily="49" charset="-122"/>
                  <a:ea typeface="幼圆" panose="02010509060101010101" pitchFamily="49" charset="-122"/>
                </a:rPr>
                <a:t>目录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782074" y="1505817"/>
              <a:ext cx="0" cy="410150"/>
            </a:xfrm>
            <a:prstGeom prst="line">
              <a:avLst/>
            </a:prstGeom>
            <a:ln>
              <a:solidFill>
                <a:srgbClr val="2A43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6"/>
            <p:cNvSpPr txBox="1"/>
            <p:nvPr/>
          </p:nvSpPr>
          <p:spPr>
            <a:xfrm>
              <a:off x="1782074" y="1577413"/>
              <a:ext cx="12954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26">
            <a:extLst>
              <a:ext uri="{FF2B5EF4-FFF2-40B4-BE49-F238E27FC236}">
                <a16:creationId xmlns:a16="http://schemas.microsoft.com/office/drawing/2014/main" id="{F6F51E29-D04A-4A4E-86FB-BDAB1F8BA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3875953"/>
            <a:ext cx="283580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俄罗斯方块</a:t>
            </a:r>
          </a:p>
        </p:txBody>
      </p:sp>
      <p:sp>
        <p:nvSpPr>
          <p:cNvPr id="17" name="文本框 131">
            <a:extLst>
              <a:ext uri="{FF2B5EF4-FFF2-40B4-BE49-F238E27FC236}">
                <a16:creationId xmlns:a16="http://schemas.microsoft.com/office/drawing/2014/main" id="{384293CD-30E2-4004-8E7C-0A1398448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248" y="3833091"/>
            <a:ext cx="1595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B3F73D7-19ED-446D-8CAA-F3740D783BBF}"/>
              </a:ext>
            </a:extLst>
          </p:cNvPr>
          <p:cNvCxnSpPr/>
          <p:nvPr/>
        </p:nvCxnSpPr>
        <p:spPr bwMode="auto">
          <a:xfrm flipV="1">
            <a:off x="4391555" y="3950565"/>
            <a:ext cx="130175" cy="33178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74073" y="192098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4" y="731156"/>
            <a:ext cx="4358721" cy="6254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状态储存形式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DC1FABC-5E87-4DBB-AB8F-5AE9509A0214}"/>
              </a:ext>
            </a:extLst>
          </p:cNvPr>
          <p:cNvSpPr txBox="1"/>
          <p:nvPr/>
        </p:nvSpPr>
        <p:spPr>
          <a:xfrm>
            <a:off x="756204" y="1832518"/>
            <a:ext cx="104832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存储：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只取最上面两层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编码为</a:t>
            </a:r>
            <a:r>
              <a:rPr lang="en-US" altLang="zh-CN" sz="2400" dirty="0"/>
              <a:t>01</a:t>
            </a:r>
            <a:r>
              <a:rPr lang="zh-CN" altLang="en-US" sz="2400" dirty="0"/>
              <a:t>串来表示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用字典来充当表格</a:t>
            </a:r>
            <a:br>
              <a:rPr lang="zh-CN" altLang="en-US" sz="2400" dirty="0"/>
            </a:br>
            <a:endParaRPr lang="en-US" altLang="zh-CN" sz="2400" dirty="0"/>
          </a:p>
          <a:p>
            <a:r>
              <a:rPr lang="zh-CN" altLang="en-US" sz="2400" dirty="0"/>
              <a:t>搜索：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每个方块下落时找出所有可能的下落方式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根据每个方式得到下一状态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利用当前状态和下一状态去表里查询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25C375-7F29-42A3-A8BE-EB6BDBFBC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56" y="731156"/>
            <a:ext cx="2482810" cy="45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7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标题 13">
                <a:extLst>
                  <a:ext uri="{FF2B5EF4-FFF2-40B4-BE49-F238E27FC236}">
                    <a16:creationId xmlns:a16="http://schemas.microsoft.com/office/drawing/2014/main" id="{275792DF-1F1D-4183-A12D-1C89E5A5C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04" y="731156"/>
                <a:ext cx="4358721" cy="6254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49786D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𝑸</m:t>
                    </m:r>
                    <m:r>
                      <a:rPr lang="en-US" altLang="zh-CN" sz="2800" b="1" i="1" dirty="0" smtClean="0">
                        <a:solidFill>
                          <a:srgbClr val="49786D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−</m:t>
                    </m:r>
                    <m:r>
                      <a:rPr lang="en-US" altLang="zh-CN" sz="2800" b="1" i="1" dirty="0" smtClean="0">
                        <a:solidFill>
                          <a:srgbClr val="49786D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𝑳𝒆𝒂𝒓𝒏𝒊𝒏𝒈</m:t>
                    </m:r>
                  </m:oMath>
                </a14:m>
                <a:r>
                  <a:rPr lang="zh-CN" altLang="en-US" sz="2800" b="1" dirty="0">
                    <a:solidFill>
                      <a:srgbClr val="49786D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训练结果</a:t>
                </a:r>
              </a:p>
            </p:txBody>
          </p:sp>
        </mc:Choice>
        <mc:Fallback xmlns="">
          <p:sp>
            <p:nvSpPr>
              <p:cNvPr id="32" name="标题 13">
                <a:extLst>
                  <a:ext uri="{FF2B5EF4-FFF2-40B4-BE49-F238E27FC236}">
                    <a16:creationId xmlns:a16="http://schemas.microsoft.com/office/drawing/2014/main" id="{275792DF-1F1D-4183-A12D-1C89E5A5C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4" y="731156"/>
                <a:ext cx="4358721" cy="625475"/>
              </a:xfrm>
              <a:prstGeom prst="rect">
                <a:avLst/>
              </a:prstGeom>
              <a:blipFill>
                <a:blip r:embed="rId2"/>
                <a:stretch>
                  <a:fillRect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6BD4224-C359-4498-9B41-CFA156736B89}"/>
                  </a:ext>
                </a:extLst>
              </p:cNvPr>
              <p:cNvSpPr txBox="1"/>
              <p:nvPr/>
            </p:nvSpPr>
            <p:spPr>
              <a:xfrm>
                <a:off x="756204" y="1832518"/>
                <a:ext cx="86465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i="0" dirty="0">
                    <a:latin typeface="+mj-lt"/>
                  </a:rPr>
                  <a:t>几乎是</a:t>
                </a:r>
                <a:r>
                  <a:rPr lang="en-US" altLang="zh-CN" sz="2400" i="0" dirty="0">
                    <a:latin typeface="+mj-lt"/>
                  </a:rPr>
                  <a:t>baseline</a:t>
                </a:r>
                <a:r>
                  <a:rPr lang="zh-CN" altLang="en-US" sz="2400" i="0" dirty="0">
                    <a:latin typeface="+mj-lt"/>
                  </a:rPr>
                  <a:t>模型</a:t>
                </a:r>
                <a:endParaRPr lang="en-US" altLang="zh-CN" sz="2400" dirty="0">
                  <a:latin typeface="+mj-lt"/>
                </a:endParaRPr>
              </a:p>
              <a:p>
                <a:r>
                  <a:rPr lang="zh-CN" altLang="en-US" sz="2400" i="0" dirty="0">
                    <a:latin typeface="+mj-lt"/>
                  </a:rPr>
                  <a:t>平均每局达到等级：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16.5</m:t>
                    </m:r>
                  </m:oMath>
                </a14:m>
                <a:endParaRPr lang="en-US" altLang="zh-CN" sz="2400" dirty="0">
                  <a:latin typeface="+mj-lt"/>
                </a:endParaRPr>
              </a:p>
              <a:p>
                <a:r>
                  <a:rPr lang="zh-CN" altLang="en-US" sz="2400" i="0" dirty="0">
                    <a:latin typeface="+mj-lt"/>
                  </a:rPr>
                  <a:t>平均每局消除层数：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0.95</m:t>
                    </m:r>
                  </m:oMath>
                </a14:m>
                <a:endParaRPr lang="en-US" altLang="zh-CN" sz="24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6BD4224-C359-4498-9B41-CFA15673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4" y="1832518"/>
                <a:ext cx="8646560" cy="1200329"/>
              </a:xfrm>
              <a:prstGeom prst="rect">
                <a:avLst/>
              </a:prstGeom>
              <a:blipFill>
                <a:blip r:embed="rId3"/>
                <a:stretch>
                  <a:fillRect l="-1058" t="-6091" b="-8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D5D5D2B4-60CE-400B-8EA5-4CCDA4979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67" y="3158492"/>
            <a:ext cx="10573713" cy="25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8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5" y="731156"/>
            <a:ext cx="2739470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40000"/>
              </a:lnSpc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  <a:sym typeface="Arial" panose="020B0604020202020204" pitchFamily="34" charset="0"/>
              </a:rPr>
              <a:t>启发式算法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47E14EB-F082-45A4-8563-F3494E09F0C5}"/>
                  </a:ext>
                </a:extLst>
              </p:cNvPr>
              <p:cNvSpPr txBox="1"/>
              <p:nvPr/>
            </p:nvSpPr>
            <p:spPr>
              <a:xfrm>
                <a:off x="756205" y="1536174"/>
                <a:ext cx="562554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原因：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𝐿𝑒𝑎𝑟𝑛𝑖𝑛𝑔</m:t>
                    </m:r>
                  </m:oMath>
                </a14:m>
                <a:r>
                  <a:rPr lang="zh-CN" altLang="en-US" sz="2400" dirty="0"/>
                  <a:t>模型效果较差。</a:t>
                </a:r>
                <a:endParaRPr lang="en-US" altLang="zh-CN" sz="2400" dirty="0"/>
              </a:p>
              <a:p>
                <a:endParaRPr lang="zh-CN" altLang="en-US" sz="2400" dirty="0"/>
              </a:p>
              <a:p>
                <a:r>
                  <a:rPr lang="zh-CN" altLang="en-US" sz="2400" dirty="0"/>
                  <a:t>半规则式算法：</a:t>
                </a:r>
                <a:endParaRPr lang="en-US" altLang="zh-CN" sz="2400" dirty="0"/>
              </a:p>
              <a:p>
                <a:r>
                  <a:rPr lang="zh-CN" altLang="en-US" sz="2400" dirty="0"/>
                  <a:t>事先对特殊情况进行人为决策，带领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𝐴𝐼</m:t>
                    </m:r>
                  </m:oMath>
                </a14:m>
                <a:r>
                  <a:rPr lang="zh-CN" altLang="en-US" sz="2400" dirty="0"/>
                  <a:t>进行学习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全规则式算法：</a:t>
                </a:r>
                <a:endParaRPr lang="en-US" altLang="zh-CN" sz="2400" dirty="0"/>
              </a:p>
              <a:p>
                <a:r>
                  <a:rPr lang="zh-CN" altLang="en-US" sz="2400" dirty="0"/>
                  <a:t>通过对游戏的数学近似建模与理解，利用平台的输出反馈进行人工总结，得出一个近似数学解（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𝑀𝑎𝑡h𝐴𝑛𝑔𝑒𝑙</m:t>
                    </m:r>
                  </m:oMath>
                </a14:m>
                <a:r>
                  <a:rPr lang="zh-CN" altLang="en-US" sz="2400" dirty="0"/>
                  <a:t>算法）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47E14EB-F082-45A4-8563-F3494E09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5" y="1536174"/>
                <a:ext cx="5625545" cy="3785652"/>
              </a:xfrm>
              <a:prstGeom prst="rect">
                <a:avLst/>
              </a:prstGeom>
              <a:blipFill>
                <a:blip r:embed="rId2"/>
                <a:stretch>
                  <a:fillRect l="-1625" t="-1932" b="-2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E1736F09-79C0-4A38-88EB-ED8A6A763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73" y="731157"/>
            <a:ext cx="2294227" cy="460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5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E0CC06-CF20-4DB7-BD19-C35178F4D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76" y="1238250"/>
            <a:ext cx="11467192" cy="5337352"/>
          </a:xfrm>
          <a:prstGeom prst="rect">
            <a:avLst/>
          </a:prstGeom>
        </p:spPr>
      </p:pic>
      <p:sp>
        <p:nvSpPr>
          <p:cNvPr id="7" name="标题 13">
            <a:extLst>
              <a:ext uri="{FF2B5EF4-FFF2-40B4-BE49-F238E27FC236}">
                <a16:creationId xmlns:a16="http://schemas.microsoft.com/office/drawing/2014/main" id="{1E5487B8-1077-42D5-9C80-4707B021BAB5}"/>
              </a:ext>
            </a:extLst>
          </p:cNvPr>
          <p:cNvSpPr txBox="1">
            <a:spLocks/>
          </p:cNvSpPr>
          <p:nvPr/>
        </p:nvSpPr>
        <p:spPr>
          <a:xfrm>
            <a:off x="746680" y="612775"/>
            <a:ext cx="2491820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40000"/>
              </a:lnSpc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  <a:sym typeface="Arial" panose="020B0604020202020204" pitchFamily="34" charset="0"/>
              </a:rPr>
              <a:t>半规则式算法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31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02CFC07-F1CE-4EE5-833B-75C8CB92EBCA}"/>
                  </a:ext>
                </a:extLst>
              </p:cNvPr>
              <p:cNvSpPr txBox="1"/>
              <p:nvPr/>
            </p:nvSpPr>
            <p:spPr>
              <a:xfrm>
                <a:off x="746680" y="1460102"/>
                <a:ext cx="501594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学习状态空间：缩小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模型效果提升速度：加快。</a:t>
                </a:r>
              </a:p>
              <a:p>
                <a:endParaRPr lang="zh-CN" altLang="en-US" sz="2400" dirty="0"/>
              </a:p>
              <a:p>
                <a:r>
                  <a:rPr lang="zh-CN" altLang="en-US" sz="2400" dirty="0"/>
                  <a:t>不足：限制了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𝐴𝐼</m:t>
                    </m:r>
                  </m:oMath>
                </a14:m>
                <a:r>
                  <a:rPr lang="zh-CN" altLang="en-US" sz="2400" dirty="0"/>
                  <a:t>的学习潜力</a:t>
                </a:r>
                <a:endParaRPr lang="en-US" altLang="zh-CN" sz="2400" dirty="0"/>
              </a:p>
              <a:p>
                <a:endParaRPr lang="zh-CN" altLang="en-US" sz="2400" dirty="0"/>
              </a:p>
              <a:p>
                <a:r>
                  <a:rPr lang="zh-CN" altLang="en-US" sz="2400" dirty="0"/>
                  <a:t>限制了，但没有完全限制：</a:t>
                </a:r>
                <a:endParaRPr lang="en-US" altLang="zh-CN" sz="2400" dirty="0"/>
              </a:p>
              <a:p>
                <a:r>
                  <a:rPr lang="zh-CN" altLang="en-US" sz="2400" dirty="0"/>
                  <a:t>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zh-CN" altLang="en-US" sz="2400" dirty="0"/>
                  <a:t>的初始值学习到了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02CFC07-F1CE-4EE5-833B-75C8CB92E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80" y="1460102"/>
                <a:ext cx="5015945" cy="3046988"/>
              </a:xfrm>
              <a:prstGeom prst="rect">
                <a:avLst/>
              </a:prstGeom>
              <a:blipFill>
                <a:blip r:embed="rId2"/>
                <a:stretch>
                  <a:fillRect l="-1823" t="-2405" b="-30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3">
            <a:extLst>
              <a:ext uri="{FF2B5EF4-FFF2-40B4-BE49-F238E27FC236}">
                <a16:creationId xmlns:a16="http://schemas.microsoft.com/office/drawing/2014/main" id="{E11DBEF9-7787-4C20-86F4-A56BA1CC0190}"/>
              </a:ext>
            </a:extLst>
          </p:cNvPr>
          <p:cNvSpPr txBox="1">
            <a:spLocks/>
          </p:cNvSpPr>
          <p:nvPr/>
        </p:nvSpPr>
        <p:spPr>
          <a:xfrm>
            <a:off x="746680" y="612775"/>
            <a:ext cx="2539445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40000"/>
              </a:lnSpc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  <a:sym typeface="Arial" panose="020B0604020202020204" pitchFamily="34" charset="0"/>
              </a:rPr>
              <a:t>半规则式算法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A56AC-DF8F-45A0-AE60-A58156211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55" y="731156"/>
            <a:ext cx="2330867" cy="45906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5" y="731156"/>
            <a:ext cx="2587070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40000"/>
              </a:lnSpc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全规则式算法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47E14EB-F082-45A4-8563-F3494E09F0C5}"/>
                  </a:ext>
                </a:extLst>
              </p:cNvPr>
              <p:cNvSpPr txBox="1"/>
              <p:nvPr/>
            </p:nvSpPr>
            <p:spPr>
              <a:xfrm>
                <a:off x="756205" y="1536174"/>
                <a:ext cx="1019175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数学灵感：如果我们能找到一个有限状态集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/>
                  <a:t>，使得对任意一个状态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i="0" dirty="0">
                    <a:latin typeface="+mj-lt"/>
                  </a:rPr>
                  <a:t>，能够对任意的方块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i="0" dirty="0">
                    <a:latin typeface="+mj-lt"/>
                  </a:rPr>
                  <a:t>，都存在一种变换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400" i="0" dirty="0">
                    <a:latin typeface="+mj-lt"/>
                  </a:rPr>
                  <a:t>，使得得到的新状态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i="0" dirty="0">
                    <a:latin typeface="+mj-lt"/>
                  </a:rPr>
                  <a:t>，则称这个有限状态集为</a:t>
                </a:r>
                <a:r>
                  <a:rPr lang="zh-CN" altLang="en-US" sz="2400" dirty="0">
                    <a:latin typeface="+mj-lt"/>
                  </a:rPr>
                  <a:t>可控的。</a:t>
                </a:r>
                <a:endParaRPr lang="en-US" altLang="zh-CN" sz="2400" dirty="0">
                  <a:latin typeface="+mj-lt"/>
                </a:endParaRPr>
              </a:p>
              <a:p>
                <a:endParaRPr lang="en-US" altLang="zh-CN" sz="2400" i="1" dirty="0">
                  <a:latin typeface="+mj-lt"/>
                </a:endParaRPr>
              </a:p>
              <a:p>
                <a:r>
                  <a:rPr lang="zh-CN" altLang="en-US" sz="2400" dirty="0">
                    <a:latin typeface="+mj-lt"/>
                  </a:rPr>
                  <a:t>也就是说，我们能够保证我们的操作都能使得得到的所有状态都在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/>
                  <a:t>中出现；特殊地，如果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/>
                  <a:t>能够被整个游戏界面容纳，那么我们就能够保证游戏可以永无止境地进行下去。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实际上：我们并没有找到这个有限状态集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/>
                  <a:t>（它可能存在，也可能不存在，但在此题中较难找出，或规模较大），所以得到的解是一个近似解，但效果已经很不错了。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47E14EB-F082-45A4-8563-F3494E09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5" y="1536174"/>
                <a:ext cx="10191750" cy="4154984"/>
              </a:xfrm>
              <a:prstGeom prst="rect">
                <a:avLst/>
              </a:prstGeom>
              <a:blipFill>
                <a:blip r:embed="rId2"/>
                <a:stretch>
                  <a:fillRect l="-897" t="-1613" r="-3947" b="-1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14630AE5-4967-4E3D-AC61-AD6DA8F89FB3}"/>
              </a:ext>
            </a:extLst>
          </p:cNvPr>
          <p:cNvSpPr/>
          <p:nvPr/>
        </p:nvSpPr>
        <p:spPr>
          <a:xfrm rot="21143124">
            <a:off x="3672637" y="3586460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运算的封闭性</a:t>
            </a:r>
          </a:p>
        </p:txBody>
      </p:sp>
    </p:spTree>
    <p:extLst>
      <p:ext uri="{BB962C8B-B14F-4D97-AF65-F5344CB8AC3E}">
        <p14:creationId xmlns:p14="http://schemas.microsoft.com/office/powerpoint/2010/main" val="36579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5" y="731156"/>
            <a:ext cx="2063195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40000"/>
              </a:lnSpc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  <a:sym typeface="Arial" panose="020B0604020202020204" pitchFamily="34" charset="0"/>
              </a:rPr>
              <a:t>结果对比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1F8693-4A6F-4ADA-90CF-1819FFC80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4" y="1459807"/>
            <a:ext cx="10121345" cy="1969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5CCEAC-EF37-4856-9C66-2490BA1A6418}"/>
              </a:ext>
            </a:extLst>
          </p:cNvPr>
          <p:cNvSpPr txBox="1"/>
          <p:nvPr/>
        </p:nvSpPr>
        <p:spPr>
          <a:xfrm>
            <a:off x="756204" y="3492518"/>
            <a:ext cx="102165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录制的视频链接：</a:t>
            </a:r>
            <a:r>
              <a:rPr lang="en-US" altLang="zh-CN" sz="2400" dirty="0"/>
              <a:t>https://www.bilibili.com/video/BV1J34y197LY</a:t>
            </a:r>
          </a:p>
          <a:p>
            <a:r>
              <a:rPr lang="zh-CN" altLang="en-US" sz="2400" dirty="0"/>
              <a:t>视频合集中：</a:t>
            </a:r>
          </a:p>
          <a:p>
            <a:r>
              <a:rPr lang="en-US" altLang="zh-CN" sz="2400" dirty="0"/>
              <a:t>Baseline</a:t>
            </a:r>
            <a:r>
              <a:rPr lang="zh-CN" altLang="en-US" sz="2400" dirty="0"/>
              <a:t>只用了</a:t>
            </a:r>
            <a:r>
              <a:rPr lang="en-US" altLang="zh-CN" sz="2400" dirty="0"/>
              <a:t>Q-Learning</a:t>
            </a:r>
            <a:r>
              <a:rPr lang="zh-CN" altLang="en-US" sz="2400" dirty="0"/>
              <a:t>的方法；</a:t>
            </a:r>
          </a:p>
          <a:p>
            <a:r>
              <a:rPr lang="en-US" altLang="zh-CN" sz="2400" dirty="0"/>
              <a:t>Heuristic</a:t>
            </a:r>
            <a:r>
              <a:rPr lang="zh-CN" altLang="en-US" sz="2400" dirty="0"/>
              <a:t>使用的是初级的半规则式启发式算法</a:t>
            </a:r>
            <a:r>
              <a:rPr lang="en-US" altLang="zh-CN" sz="2400" dirty="0"/>
              <a:t>+Q-Learning</a:t>
            </a:r>
            <a:r>
              <a:rPr lang="zh-CN" altLang="en-US" sz="2400" dirty="0"/>
              <a:t>；</a:t>
            </a:r>
          </a:p>
          <a:p>
            <a:r>
              <a:rPr lang="en-US" altLang="zh-CN" sz="2400" dirty="0"/>
              <a:t>Strong</a:t>
            </a:r>
            <a:r>
              <a:rPr lang="zh-CN" altLang="en-US" sz="2400" dirty="0"/>
              <a:t>中我们对半规则式启发式算法进行了改进与优化；</a:t>
            </a:r>
          </a:p>
          <a:p>
            <a:r>
              <a:rPr lang="en-US" altLang="zh-CN" sz="2400" dirty="0" err="1"/>
              <a:t>MathAngel</a:t>
            </a:r>
            <a:r>
              <a:rPr lang="zh-CN" altLang="en-US" sz="2400" dirty="0"/>
              <a:t>应用的方法为全规则式。</a:t>
            </a:r>
          </a:p>
        </p:txBody>
      </p:sp>
    </p:spTree>
    <p:extLst>
      <p:ext uri="{BB962C8B-B14F-4D97-AF65-F5344CB8AC3E}">
        <p14:creationId xmlns:p14="http://schemas.microsoft.com/office/powerpoint/2010/main" val="1150970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38E75-8717-4CD1-8846-FFB953BD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02F48F4-59E4-41AE-BFB1-7355359A0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8450"/>
            <a:ext cx="10515600" cy="216110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FD3810-9B38-4E78-8784-B85C2A2B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33" y="2619774"/>
            <a:ext cx="5585383" cy="11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5" y="731156"/>
            <a:ext cx="2939495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总结与反思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47E14EB-F082-45A4-8563-F3494E09F0C5}"/>
                  </a:ext>
                </a:extLst>
              </p:cNvPr>
              <p:cNvSpPr txBox="1"/>
              <p:nvPr/>
            </p:nvSpPr>
            <p:spPr>
              <a:xfrm>
                <a:off x="756205" y="1536174"/>
                <a:ext cx="10191750" cy="3059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𝐴𝑙𝑝h𝑎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𝐺𝑜</m:t>
                    </m:r>
                  </m:oMath>
                </a14:m>
                <a:r>
                  <a:rPr lang="zh-CN" altLang="en-US" sz="2400" dirty="0"/>
                  <a:t>：在棋谱基础上训练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𝐴𝑙𝑝h𝑎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𝑍𝑒𝑟𝑜</m:t>
                    </m:r>
                  </m:oMath>
                </a14:m>
                <a:r>
                  <a:rPr lang="zh-CN" altLang="en-US" sz="2400" dirty="0"/>
                  <a:t>：从零开始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效果：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𝐴𝑙𝑝h𝑎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𝑍𝑒𝑟𝑜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𝐴𝑙𝑝h𝑎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𝐺𝑜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原因：打破约束，发掘潜能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蒙特卡洛树的潜力公式（置信区间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上限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𝑈𝐶𝐵</m:t>
                    </m:r>
                  </m:oMath>
                </a14:m>
                <a:r>
                  <a:rPr lang="zh-CN" altLang="en-US" sz="2400" dirty="0"/>
                  <a:t>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𝛾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47E14EB-F082-45A4-8563-F3494E09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5" y="1536174"/>
                <a:ext cx="10191750" cy="3059877"/>
              </a:xfrm>
              <a:prstGeom prst="rect">
                <a:avLst/>
              </a:prstGeom>
              <a:blipFill>
                <a:blip r:embed="rId2"/>
                <a:stretch>
                  <a:fillRect l="-897" t="-2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4415101B-5676-4531-A2C7-A1CB707DC171}"/>
              </a:ext>
            </a:extLst>
          </p:cNvPr>
          <p:cNvSpPr/>
          <p:nvPr/>
        </p:nvSpPr>
        <p:spPr>
          <a:xfrm>
            <a:off x="7791450" y="3752850"/>
            <a:ext cx="1066800" cy="8382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31E8D68C-F2EE-41B7-981B-ED0A20C7D47F}"/>
              </a:ext>
            </a:extLst>
          </p:cNvPr>
          <p:cNvSpPr/>
          <p:nvPr/>
        </p:nvSpPr>
        <p:spPr>
          <a:xfrm>
            <a:off x="7999300" y="2998947"/>
            <a:ext cx="2727015" cy="640487"/>
          </a:xfrm>
          <a:prstGeom prst="wedgeEllipseCallou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D2D5FC2-3FCA-457B-8D1D-9F43790BAB03}"/>
                  </a:ext>
                </a:extLst>
              </p:cNvPr>
              <p:cNvSpPr txBox="1"/>
              <p:nvPr/>
            </p:nvSpPr>
            <p:spPr>
              <a:xfrm>
                <a:off x="8324850" y="3028236"/>
                <a:ext cx="2171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𝑷𝒐𝒕𝒆𝒏𝒕𝒊𝒂𝒍</m:t>
                      </m:r>
                    </m:oMath>
                  </m:oMathPara>
                </a14:m>
                <a:endParaRPr lang="zh-CN" alt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D2D5FC2-3FCA-457B-8D1D-9F43790BA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50" y="3028236"/>
                <a:ext cx="21717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BE22E0A-5B5D-4497-B008-1ED0F365053D}"/>
                  </a:ext>
                </a:extLst>
              </p:cNvPr>
              <p:cNvSpPr/>
              <p:nvPr/>
            </p:nvSpPr>
            <p:spPr>
              <a:xfrm>
                <a:off x="574048" y="4704466"/>
                <a:ext cx="113443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5400" b="1" i="1" dirty="0" smtClean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5400" b="1" i="1" dirty="0">
                        <a:ln w="12700">
                          <a:solidFill>
                            <a:schemeClr val="accent1"/>
                          </a:solidFill>
                          <a:prstDash val="solid"/>
                        </a:ln>
                        <a:pattFill prst="pct50">
                          <a:fgClr>
                            <a:schemeClr val="accent1"/>
                          </a:fgClr>
                          <a:bgClr>
                            <a:schemeClr val="accent1">
                              <a:lumMod val="20000"/>
                              <a:lumOff val="80000"/>
                            </a:schemeClr>
                          </a:bgClr>
                        </a:pattFill>
                        <a:effectLst>
                          <a:outerShdw dist="38100" dir="2640000" algn="bl" rotWithShape="0">
                            <a:schemeClr val="accent1"/>
                          </a:outerShdw>
                        </a:effectLst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5400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有多大能耐？我们给它多大舞台？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BE22E0A-5B5D-4497-B008-1ED0F3650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8" y="4704466"/>
                <a:ext cx="1134432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64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3">
            <a:extLst>
              <a:ext uri="{FF2B5EF4-FFF2-40B4-BE49-F238E27FC236}">
                <a16:creationId xmlns:a16="http://schemas.microsoft.com/office/drawing/2014/main" id="{275792DF-1F1D-4183-A12D-1C89E5A5CAB4}"/>
              </a:ext>
            </a:extLst>
          </p:cNvPr>
          <p:cNvSpPr txBox="1">
            <a:spLocks/>
          </p:cNvSpPr>
          <p:nvPr/>
        </p:nvSpPr>
        <p:spPr>
          <a:xfrm>
            <a:off x="756205" y="731156"/>
            <a:ext cx="2482295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>
              <a:lnSpc>
                <a:spcPct val="140000"/>
              </a:lnSpc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  <a:sym typeface="Arial" panose="020B0604020202020204" pitchFamily="34" charset="0"/>
              </a:rPr>
              <a:t>总结与反思</a:t>
            </a:r>
            <a:endParaRPr lang="en-US" altLang="zh-CN" sz="2800" b="1" dirty="0">
              <a:solidFill>
                <a:srgbClr val="49786D"/>
              </a:solidFill>
              <a:latin typeface="幼圆" panose="02010509060101010101" pitchFamily="49" charset="-122"/>
              <a:ea typeface="幼圆" panose="02010509060101010101" pitchFamily="49" charset="-122"/>
              <a:cs typeface="+mn-cs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47E14EB-F082-45A4-8563-F3494E09F0C5}"/>
                  </a:ext>
                </a:extLst>
              </p:cNvPr>
              <p:cNvSpPr txBox="1"/>
              <p:nvPr/>
            </p:nvSpPr>
            <p:spPr>
              <a:xfrm>
                <a:off x="756205" y="1536174"/>
                <a:ext cx="1019175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现状：算力有限，时间有限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一些尝试：</a:t>
                </a:r>
                <a:endParaRPr lang="en-US" altLang="zh-CN" sz="2400" dirty="0"/>
              </a:p>
              <a:p>
                <a:r>
                  <a:rPr lang="zh-CN" altLang="en-US" sz="2400" dirty="0"/>
                  <a:t>逃生游戏：不要回头</a:t>
                </a:r>
                <a:endParaRPr lang="en-US" altLang="zh-CN" sz="2400" dirty="0"/>
              </a:p>
              <a:p>
                <a:r>
                  <a:rPr lang="zh-CN" altLang="en-US" sz="2400" dirty="0"/>
                  <a:t>俄罗斯方块：启发式算法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总结</m:t>
                    </m:r>
                  </m:oMath>
                </a14:m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𝐴𝐼</m:t>
                    </m:r>
                  </m:oMath>
                </a14:m>
                <a:r>
                  <a:rPr lang="zh-CN" altLang="en-US" sz="2400" dirty="0"/>
                  <a:t>算法需要发展特异性</a:t>
                </a:r>
                <a:endParaRPr lang="en-US" altLang="zh-CN" sz="2400" dirty="0"/>
              </a:p>
              <a:p>
                <a:r>
                  <a:rPr lang="zh-CN" altLang="en-US" sz="2400" dirty="0"/>
                  <a:t>具体问题，具体分析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47E14EB-F082-45A4-8563-F3494E09F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5" y="1536174"/>
                <a:ext cx="10191750" cy="3416320"/>
              </a:xfrm>
              <a:prstGeom prst="rect">
                <a:avLst/>
              </a:prstGeom>
              <a:blipFill>
                <a:blip r:embed="rId2"/>
                <a:stretch>
                  <a:fillRect l="-897" t="-2143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9ACB51D-94FE-4190-9EE7-65A6AF89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79" y="872677"/>
            <a:ext cx="3760346" cy="47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6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6" r="30887"/>
          <a:stretch>
            <a:fillRect/>
          </a:stretch>
        </p:blipFill>
        <p:spPr>
          <a:xfrm>
            <a:off x="9242531" y="255270"/>
            <a:ext cx="2675841" cy="32329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9" r="30702" b="903"/>
          <a:stretch>
            <a:fillRect/>
          </a:stretch>
        </p:blipFill>
        <p:spPr>
          <a:xfrm rot="-5400000">
            <a:off x="588399" y="-73358"/>
            <a:ext cx="3519892" cy="41771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38867" y="2685973"/>
            <a:ext cx="391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ct val="0"/>
              </a:spcBef>
              <a:defRPr/>
            </a:pPr>
            <a:r>
              <a:rPr lang="zh-CN" altLang="en-US" sz="3200" dirty="0">
                <a:solidFill>
                  <a:srgbClr val="4978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逃生游戏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4264650" y="3458174"/>
            <a:ext cx="36627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48" y="255269"/>
            <a:ext cx="3745424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529802" y="2150067"/>
            <a:ext cx="3023148" cy="1749822"/>
            <a:chOff x="4722813" y="2270848"/>
            <a:chExt cx="2277497" cy="1749822"/>
          </a:xfrm>
        </p:grpSpPr>
        <p:sp>
          <p:nvSpPr>
            <p:cNvPr id="6" name="文本框 5"/>
            <p:cNvSpPr txBox="1"/>
            <p:nvPr/>
          </p:nvSpPr>
          <p:spPr>
            <a:xfrm>
              <a:off x="4722813" y="2270848"/>
              <a:ext cx="17608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rgbClr val="49786D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谢谢！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48148" y="3651338"/>
              <a:ext cx="215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答辩人：彭兴宇 倪云昊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9" r="30702" b="903"/>
          <a:stretch>
            <a:fillRect/>
          </a:stretch>
        </p:blipFill>
        <p:spPr>
          <a:xfrm rot="-5400000">
            <a:off x="588399" y="-73358"/>
            <a:ext cx="3519892" cy="4177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451" y="2836004"/>
            <a:ext cx="4107221" cy="3429329"/>
          </a:xfrm>
          <a:prstGeom prst="rect">
            <a:avLst/>
          </a:prstGeom>
        </p:spPr>
      </p:pic>
      <p:sp>
        <p:nvSpPr>
          <p:cNvPr id="6" name="文本框 128"/>
          <p:cNvSpPr txBox="1">
            <a:spLocks noChangeArrowheads="1"/>
          </p:cNvSpPr>
          <p:nvPr/>
        </p:nvSpPr>
        <p:spPr bwMode="auto">
          <a:xfrm>
            <a:off x="4716463" y="2836004"/>
            <a:ext cx="283580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游戏介绍</a:t>
            </a:r>
          </a:p>
        </p:txBody>
      </p:sp>
      <p:sp>
        <p:nvSpPr>
          <p:cNvPr id="7" name="文本框 129"/>
          <p:cNvSpPr txBox="1">
            <a:spLocks noChangeArrowheads="1"/>
          </p:cNvSpPr>
          <p:nvPr/>
        </p:nvSpPr>
        <p:spPr bwMode="auto">
          <a:xfrm>
            <a:off x="3022248" y="2836005"/>
            <a:ext cx="1595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V="1">
            <a:off x="4391555" y="2929668"/>
            <a:ext cx="130175" cy="3317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27"/>
          <p:cNvSpPr txBox="1">
            <a:spLocks noChangeArrowheads="1"/>
          </p:cNvSpPr>
          <p:nvPr/>
        </p:nvSpPr>
        <p:spPr bwMode="auto">
          <a:xfrm>
            <a:off x="4716463" y="3626579"/>
            <a:ext cx="283580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训练模型</a:t>
            </a:r>
          </a:p>
        </p:txBody>
      </p:sp>
      <p:sp>
        <p:nvSpPr>
          <p:cNvPr id="10" name="文本框 130"/>
          <p:cNvSpPr txBox="1">
            <a:spLocks noChangeArrowheads="1"/>
          </p:cNvSpPr>
          <p:nvPr/>
        </p:nvSpPr>
        <p:spPr bwMode="auto">
          <a:xfrm>
            <a:off x="3022248" y="3583717"/>
            <a:ext cx="1595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4391555" y="3688493"/>
            <a:ext cx="130175" cy="33178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26"/>
          <p:cNvSpPr txBox="1">
            <a:spLocks noChangeArrowheads="1"/>
          </p:cNvSpPr>
          <p:nvPr/>
        </p:nvSpPr>
        <p:spPr bwMode="auto">
          <a:xfrm>
            <a:off x="4716463" y="4371117"/>
            <a:ext cx="283580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训练技巧</a:t>
            </a:r>
          </a:p>
        </p:txBody>
      </p:sp>
      <p:sp>
        <p:nvSpPr>
          <p:cNvPr id="13" name="文本框 131"/>
          <p:cNvSpPr txBox="1">
            <a:spLocks noChangeArrowheads="1"/>
          </p:cNvSpPr>
          <p:nvPr/>
        </p:nvSpPr>
        <p:spPr bwMode="auto">
          <a:xfrm>
            <a:off x="3022248" y="4328255"/>
            <a:ext cx="1595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 flipV="1">
            <a:off x="4391555" y="4445729"/>
            <a:ext cx="130175" cy="33178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25"/>
          <p:cNvSpPr txBox="1">
            <a:spLocks noChangeArrowheads="1"/>
          </p:cNvSpPr>
          <p:nvPr/>
        </p:nvSpPr>
        <p:spPr bwMode="auto">
          <a:xfrm>
            <a:off x="4716463" y="5117242"/>
            <a:ext cx="283580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训练与测试</a:t>
            </a:r>
          </a:p>
        </p:txBody>
      </p:sp>
      <p:sp>
        <p:nvSpPr>
          <p:cNvPr id="16" name="文本框 132"/>
          <p:cNvSpPr txBox="1">
            <a:spLocks noChangeArrowheads="1"/>
          </p:cNvSpPr>
          <p:nvPr/>
        </p:nvSpPr>
        <p:spPr bwMode="auto">
          <a:xfrm>
            <a:off x="3022248" y="5074380"/>
            <a:ext cx="1595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 flipV="1">
            <a:off x="4391555" y="5204554"/>
            <a:ext cx="130175" cy="33178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4"/>
          <p:cNvSpPr txBox="1"/>
          <p:nvPr/>
        </p:nvSpPr>
        <p:spPr>
          <a:xfrm>
            <a:off x="5825627" y="1191694"/>
            <a:ext cx="2365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b="1" dirty="0">
                <a:latin typeface="幼圆" panose="02010509060101010101" pitchFamily="49" charset="-122"/>
                <a:ea typeface="幼圆" panose="02010509060101010101" pitchFamily="49" charset="-122"/>
              </a:rPr>
              <a:t>逃生游戏</a:t>
            </a:r>
          </a:p>
        </p:txBody>
      </p:sp>
    </p:spTree>
    <p:extLst>
      <p:ext uri="{BB962C8B-B14F-4D97-AF65-F5344CB8AC3E}">
        <p14:creationId xmlns:p14="http://schemas.microsoft.com/office/powerpoint/2010/main" val="412721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CA4E9460-087C-4BC5-BA1A-5AA42B03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05" y="731156"/>
            <a:ext cx="2206070" cy="6254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游戏介绍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A9C9BF8-BE3A-49E9-9D8D-FDBD95446144}"/>
                  </a:ext>
                </a:extLst>
              </p:cNvPr>
              <p:cNvSpPr txBox="1"/>
              <p:nvPr/>
            </p:nvSpPr>
            <p:spPr>
              <a:xfrm>
                <a:off x="756205" y="1832518"/>
                <a:ext cx="542925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/>
                  <a:t>地图：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endParaRPr lang="en-US" altLang="zh-CN" sz="2800" dirty="0"/>
              </a:p>
              <a:p>
                <a:r>
                  <a:rPr lang="zh-CN" altLang="en-US" sz="2800" dirty="0"/>
                  <a:t>终点：</a:t>
                </a:r>
                <a:r>
                  <a:rPr lang="en-US" altLang="zh-CN" sz="2800" dirty="0" err="1"/>
                  <a:t>emerald_block</a:t>
                </a:r>
                <a:endParaRPr lang="en-US" altLang="zh-CN" sz="2800" dirty="0"/>
              </a:p>
              <a:p>
                <a:r>
                  <a:rPr lang="zh-CN" altLang="en-US" sz="2800" dirty="0"/>
                  <a:t>障碍：</a:t>
                </a:r>
                <a:r>
                  <a:rPr lang="en-US" altLang="zh-CN" sz="2800" dirty="0" err="1"/>
                  <a:t>sea_lantern</a:t>
                </a:r>
                <a:endParaRPr lang="en-US" altLang="zh-CN" sz="2800" dirty="0"/>
              </a:p>
              <a:p>
                <a:r>
                  <a:rPr lang="zh-CN" altLang="en-US" sz="2800" dirty="0"/>
                  <a:t>危险：</a:t>
                </a:r>
                <a:r>
                  <a:rPr lang="en-US" altLang="zh-CN" sz="2800" dirty="0"/>
                  <a:t>fire</a:t>
                </a:r>
              </a:p>
              <a:p>
                <a:r>
                  <a:rPr lang="zh-CN" altLang="en-US" sz="2800" dirty="0"/>
                  <a:t>目标：尽量不碰到火且走到终点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A9C9BF8-BE3A-49E9-9D8D-FDBD95446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5" y="1832518"/>
                <a:ext cx="5429250" cy="2246769"/>
              </a:xfrm>
              <a:prstGeom prst="rect">
                <a:avLst/>
              </a:prstGeom>
              <a:blipFill>
                <a:blip r:embed="rId2"/>
                <a:stretch>
                  <a:fillRect l="-2245" t="-4076" b="-5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E9524F2-25AF-4D3D-903B-99EB75572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55" y="1832518"/>
            <a:ext cx="4486275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标题 13">
                <a:extLst>
                  <a:ext uri="{FF2B5EF4-FFF2-40B4-BE49-F238E27FC236}">
                    <a16:creationId xmlns:a16="http://schemas.microsoft.com/office/drawing/2014/main" id="{275792DF-1F1D-4183-A12D-1C89E5A5C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04" y="731156"/>
                <a:ext cx="3325082" cy="6254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  <a:defRPr/>
                </a:pPr>
                <a:r>
                  <a:rPr lang="zh-CN" altLang="en-US" sz="2800" b="1" dirty="0">
                    <a:solidFill>
                      <a:srgbClr val="49786D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训练模型：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49786D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𝑫𝑸𝑵</m:t>
                    </m:r>
                  </m:oMath>
                </a14:m>
                <a:endParaRPr lang="zh-CN" altLang="en-US" sz="2800" b="1" dirty="0">
                  <a:solidFill>
                    <a:srgbClr val="49786D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</mc:Choice>
        <mc:Fallback xmlns="">
          <p:sp>
            <p:nvSpPr>
              <p:cNvPr id="32" name="标题 13">
                <a:extLst>
                  <a:ext uri="{FF2B5EF4-FFF2-40B4-BE49-F238E27FC236}">
                    <a16:creationId xmlns:a16="http://schemas.microsoft.com/office/drawing/2014/main" id="{275792DF-1F1D-4183-A12D-1C89E5A5C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4" y="731156"/>
                <a:ext cx="3325082" cy="625475"/>
              </a:xfrm>
              <a:prstGeom prst="rect">
                <a:avLst/>
              </a:prstGeom>
              <a:blipFill>
                <a:blip r:embed="rId2"/>
                <a:stretch>
                  <a:fillRect l="-3663"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6BD4224-C359-4498-9B41-CFA156736B89}"/>
                  </a:ext>
                </a:extLst>
              </p:cNvPr>
              <p:cNvSpPr txBox="1"/>
              <p:nvPr/>
            </p:nvSpPr>
            <p:spPr>
              <a:xfrm>
                <a:off x="807773" y="1662534"/>
                <a:ext cx="857064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𝐷𝑄𝑁</m:t>
                    </m:r>
                  </m:oMath>
                </a14:m>
                <a:r>
                  <a:rPr lang="zh-CN" altLang="en-US" sz="2800" dirty="0"/>
                  <a:t>的本质：表格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800" dirty="0"/>
                  <a:t>神经网络</a:t>
                </a:r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作用：适应状态或动作连续、复杂的应用场景。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6BD4224-C359-4498-9B41-CFA15673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3" y="1662534"/>
                <a:ext cx="8570649" cy="1384995"/>
              </a:xfrm>
              <a:prstGeom prst="rect">
                <a:avLst/>
              </a:prstGeom>
              <a:blipFill>
                <a:blip r:embed="rId3"/>
                <a:stretch>
                  <a:fillRect l="-1495" t="-6608" b="-9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E7023D2-E224-4A63-8434-BAA83FF32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6" y="3353432"/>
            <a:ext cx="4876800" cy="2771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D6F6A9-CA37-4B0A-AD63-E147DC0D1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4643437" cy="26241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标题 13">
                <a:extLst>
                  <a:ext uri="{FF2B5EF4-FFF2-40B4-BE49-F238E27FC236}">
                    <a16:creationId xmlns:a16="http://schemas.microsoft.com/office/drawing/2014/main" id="{275792DF-1F1D-4183-A12D-1C89E5A5C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04" y="731156"/>
                <a:ext cx="2015571" cy="6254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49786D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𝑫𝑸𝑵</m:t>
                    </m:r>
                  </m:oMath>
                </a14:m>
                <a:r>
                  <a:rPr lang="zh-CN" altLang="en-US" sz="2800" b="1" dirty="0">
                    <a:solidFill>
                      <a:srgbClr val="49786D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框架</a:t>
                </a:r>
              </a:p>
            </p:txBody>
          </p:sp>
        </mc:Choice>
        <mc:Fallback xmlns="">
          <p:sp>
            <p:nvSpPr>
              <p:cNvPr id="32" name="标题 13">
                <a:extLst>
                  <a:ext uri="{FF2B5EF4-FFF2-40B4-BE49-F238E27FC236}">
                    <a16:creationId xmlns:a16="http://schemas.microsoft.com/office/drawing/2014/main" id="{275792DF-1F1D-4183-A12D-1C89E5A5C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4" y="731156"/>
                <a:ext cx="2015571" cy="625475"/>
              </a:xfrm>
              <a:prstGeom prst="rect">
                <a:avLst/>
              </a:prstGeom>
              <a:blipFill>
                <a:blip r:embed="rId2"/>
                <a:stretch>
                  <a:fillRect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>
            <a:extLst>
              <a:ext uri="{FF2B5EF4-FFF2-40B4-BE49-F238E27FC236}">
                <a16:creationId xmlns:a16="http://schemas.microsoft.com/office/drawing/2014/main" id="{05AC4371-3B50-4C1F-8280-E939DB155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4" y="2104332"/>
            <a:ext cx="9987996" cy="200747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86FD481-3CB6-459C-B934-9479AB0B6A4F}"/>
              </a:ext>
            </a:extLst>
          </p:cNvPr>
          <p:cNvSpPr txBox="1"/>
          <p:nvPr/>
        </p:nvSpPr>
        <p:spPr>
          <a:xfrm>
            <a:off x="838200" y="1619250"/>
            <a:ext cx="779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本实验中基于</a:t>
            </a:r>
            <a:r>
              <a:rPr lang="en-US" altLang="zh-CN" sz="2400" dirty="0" err="1"/>
              <a:t>tensorflow</a:t>
            </a:r>
            <a:r>
              <a:rPr lang="zh-CN" altLang="en-US" sz="2400" dirty="0"/>
              <a:t>框架设计的神经网络结构如下：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8448A4B-C75A-4DE4-BFC4-C191FEBC6A62}"/>
              </a:ext>
            </a:extLst>
          </p:cNvPr>
          <p:cNvSpPr txBox="1"/>
          <p:nvPr/>
        </p:nvSpPr>
        <p:spPr>
          <a:xfrm>
            <a:off x="923925" y="4410075"/>
            <a:ext cx="931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三个卷积层后接两个全连接层。</a:t>
            </a:r>
          </a:p>
        </p:txBody>
      </p:sp>
    </p:spTree>
    <p:extLst>
      <p:ext uri="{BB962C8B-B14F-4D97-AF65-F5344CB8AC3E}">
        <p14:creationId xmlns:p14="http://schemas.microsoft.com/office/powerpoint/2010/main" val="100599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标题 13">
                <a:extLst>
                  <a:ext uri="{FF2B5EF4-FFF2-40B4-BE49-F238E27FC236}">
                    <a16:creationId xmlns:a16="http://schemas.microsoft.com/office/drawing/2014/main" id="{275792DF-1F1D-4183-A12D-1C89E5A5CA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204" y="731156"/>
                <a:ext cx="2015571" cy="6254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0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49786D"/>
                        </a:solidFill>
                        <a:latin typeface="Cambria Math" panose="02040503050406030204" pitchFamily="18" charset="0"/>
                        <a:ea typeface="幼圆" panose="02010509060101010101" pitchFamily="49" charset="-122"/>
                        <a:cs typeface="+mn-cs"/>
                      </a:rPr>
                      <m:t>𝑫𝑸𝑵</m:t>
                    </m:r>
                  </m:oMath>
                </a14:m>
                <a:r>
                  <a:rPr lang="zh-CN" altLang="en-US" sz="2800" b="1" dirty="0">
                    <a:solidFill>
                      <a:srgbClr val="49786D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cs"/>
                  </a:rPr>
                  <a:t>框架</a:t>
                </a:r>
              </a:p>
            </p:txBody>
          </p:sp>
        </mc:Choice>
        <mc:Fallback xmlns="">
          <p:sp>
            <p:nvSpPr>
              <p:cNvPr id="32" name="标题 13">
                <a:extLst>
                  <a:ext uri="{FF2B5EF4-FFF2-40B4-BE49-F238E27FC236}">
                    <a16:creationId xmlns:a16="http://schemas.microsoft.com/office/drawing/2014/main" id="{275792DF-1F1D-4183-A12D-1C89E5A5C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04" y="731156"/>
                <a:ext cx="2015571" cy="625475"/>
              </a:xfrm>
              <a:prstGeom prst="rect">
                <a:avLst/>
              </a:prstGeom>
              <a:blipFill>
                <a:blip r:embed="rId2"/>
                <a:stretch>
                  <a:fillRect b="-25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599D40A-720D-49C7-897E-3F2CCC631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4" y="2335212"/>
            <a:ext cx="6579938" cy="32273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1156FB-1094-4BAD-95F9-5B76B8347453}"/>
              </a:ext>
            </a:extLst>
          </p:cNvPr>
          <p:cNvSpPr txBox="1"/>
          <p:nvPr/>
        </p:nvSpPr>
        <p:spPr>
          <a:xfrm>
            <a:off x="756204" y="1622524"/>
            <a:ext cx="6044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本实验的</a:t>
            </a:r>
            <a:r>
              <a:rPr lang="en-US" altLang="zh-CN" sz="2400" dirty="0"/>
              <a:t>reward</a:t>
            </a:r>
            <a:r>
              <a:rPr lang="zh-CN" altLang="en-US" sz="2400" dirty="0"/>
              <a:t>设置为：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09972F-E222-4502-8259-C1FDA6AF2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96" y="2181225"/>
            <a:ext cx="36195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2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5863" y="152094"/>
            <a:ext cx="11876809" cy="6526685"/>
          </a:xfrm>
          <a:prstGeom prst="rect">
            <a:avLst/>
          </a:prstGeom>
          <a:noFill/>
          <a:ln w="38100">
            <a:solidFill>
              <a:srgbClr val="497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59773" y="255269"/>
            <a:ext cx="11658599" cy="6320333"/>
          </a:xfrm>
          <a:prstGeom prst="rect">
            <a:avLst/>
          </a:prstGeom>
          <a:noFill/>
          <a:ln w="6350">
            <a:solidFill>
              <a:srgbClr val="6484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3">
            <a:extLst>
              <a:ext uri="{FF2B5EF4-FFF2-40B4-BE49-F238E27FC236}">
                <a16:creationId xmlns:a16="http://schemas.microsoft.com/office/drawing/2014/main" id="{4358EFA3-82A6-414A-A335-F2459A5B4A5E}"/>
              </a:ext>
            </a:extLst>
          </p:cNvPr>
          <p:cNvSpPr txBox="1">
            <a:spLocks/>
          </p:cNvSpPr>
          <p:nvPr/>
        </p:nvSpPr>
        <p:spPr>
          <a:xfrm>
            <a:off x="756202" y="731156"/>
            <a:ext cx="2501347" cy="625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indent="0" algn="l" fontAlgn="base">
              <a:lnSpc>
                <a:spcPct val="120000"/>
              </a:lnSpc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训练</a:t>
            </a:r>
            <a:r>
              <a:rPr lang="zh-CN" altLang="zh-CN" sz="2800" b="1" dirty="0">
                <a:solidFill>
                  <a:srgbClr val="49786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技巧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81EB92D-9A32-4A21-AC1A-35EDEA550EA2}"/>
              </a:ext>
            </a:extLst>
          </p:cNvPr>
          <p:cNvSpPr txBox="1"/>
          <p:nvPr/>
        </p:nvSpPr>
        <p:spPr>
          <a:xfrm>
            <a:off x="756204" y="1685925"/>
            <a:ext cx="10407096" cy="3663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4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/>
              <a:t>R</a:t>
            </a:r>
            <a:r>
              <a:rPr lang="zh-CN" altLang="zh-CN" sz="2400" dirty="0"/>
              <a:t>eplay </a:t>
            </a:r>
            <a:r>
              <a:rPr lang="en-US" altLang="zh-CN" sz="2400" dirty="0"/>
              <a:t>B</a:t>
            </a:r>
            <a:r>
              <a:rPr lang="zh-CN" altLang="zh-CN" sz="2400" dirty="0"/>
              <a:t>uffer</a:t>
            </a:r>
            <a:endParaRPr lang="en-US" altLang="zh-CN" sz="2400" dirty="0"/>
          </a:p>
          <a:p>
            <a:pPr marL="342900" indent="-342900" fontAlgn="base">
              <a:lnSpc>
                <a:spcPct val="14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/>
          </a:p>
          <a:p>
            <a:pPr marL="342900" indent="-342900" fontAlgn="base">
              <a:lnSpc>
                <a:spcPct val="14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/>
          </a:p>
          <a:p>
            <a:pPr marL="342900" indent="-342900" fontAlgn="base">
              <a:lnSpc>
                <a:spcPct val="14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/>
              <a:t>F</a:t>
            </a:r>
            <a:r>
              <a:rPr lang="zh-CN" altLang="zh-CN" sz="2400" dirty="0"/>
              <a:t>ixed </a:t>
            </a:r>
            <a:r>
              <a:rPr lang="en-US" altLang="zh-CN" sz="2400" dirty="0"/>
              <a:t>T</a:t>
            </a:r>
            <a:r>
              <a:rPr lang="zh-CN" altLang="zh-CN" sz="2400" dirty="0"/>
              <a:t>arget</a:t>
            </a:r>
            <a:endParaRPr lang="en-US" altLang="zh-CN" sz="2400" dirty="0">
              <a:sym typeface="Arial" panose="020B0604020202020204" pitchFamily="34" charset="0"/>
            </a:endParaRPr>
          </a:p>
          <a:p>
            <a:pPr marL="342900" indent="-342900" fontAlgn="base">
              <a:lnSpc>
                <a:spcPct val="14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ym typeface="Arial" panose="020B0604020202020204" pitchFamily="34" charset="0"/>
            </a:endParaRPr>
          </a:p>
          <a:p>
            <a:pPr marL="342900" indent="-342900" fontAlgn="base">
              <a:lnSpc>
                <a:spcPct val="14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zh-CN" sz="2400" dirty="0">
              <a:sym typeface="Arial" panose="020B0604020202020204" pitchFamily="34" charset="0"/>
            </a:endParaRPr>
          </a:p>
          <a:p>
            <a:pPr marL="342900" indent="-342900" fontAlgn="base">
              <a:lnSpc>
                <a:spcPct val="140000"/>
              </a:lnSpc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ym typeface="Arial" panose="020B0604020202020204" pitchFamily="34" charset="0"/>
              </a:rPr>
              <a:t>No Back!!!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A48461-5AF8-4B76-8611-CAB9A1149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87" y="1657350"/>
            <a:ext cx="4486275" cy="3514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1032</Words>
  <Application>Microsoft Office PowerPoint</Application>
  <PresentationFormat>宽屏</PresentationFormat>
  <Paragraphs>187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微软雅黑</vt:lpstr>
      <vt:lpstr>幼圆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游戏介绍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游戏介绍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兴宇 彭</cp:lastModifiedBy>
  <cp:revision>54</cp:revision>
  <dcterms:created xsi:type="dcterms:W3CDTF">2017-05-16T13:31:00Z</dcterms:created>
  <dcterms:modified xsi:type="dcterms:W3CDTF">2021-12-30T15:56:08Z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